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6" r:id="rId16"/>
    <p:sldId id="513" r:id="rId17"/>
    <p:sldId id="517" r:id="rId18"/>
    <p:sldId id="510" r:id="rId19"/>
    <p:sldId id="512" r:id="rId20"/>
    <p:sldId id="521" r:id="rId21"/>
    <p:sldId id="514" r:id="rId22"/>
    <p:sldId id="524" r:id="rId23"/>
    <p:sldId id="518"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Verdana" panose="020B0604030504040204"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6"/>
            <p14:sldId id="513"/>
            <p14:sldId id="517"/>
            <p14:sldId id="510"/>
            <p14:sldId id="512"/>
            <p14:sldId id="521"/>
            <p14:sldId id="514"/>
            <p14:sldId id="524"/>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3" autoAdjust="0"/>
    <p:restoredTop sz="72848" autoAdjust="0"/>
  </p:normalViewPr>
  <p:slideViewPr>
    <p:cSldViewPr snapToGrid="0">
      <p:cViewPr varScale="1">
        <p:scale>
          <a:sx n="49" d="100"/>
          <a:sy n="49" d="100"/>
        </p:scale>
        <p:origin x="912" y="52"/>
      </p:cViewPr>
      <p:guideLst/>
    </p:cSldViewPr>
  </p:slideViewPr>
  <p:notesTextViewPr>
    <p:cViewPr>
      <p:scale>
        <a:sx n="100" d="100"/>
        <a:sy n="100" d="100"/>
      </p:scale>
      <p:origin x="0" y="0"/>
    </p:cViewPr>
  </p:notesTextViewPr>
  <p:sorterViewPr>
    <p:cViewPr varScale="1">
      <p:scale>
        <a:sx n="1" d="1"/>
        <a:sy n="1" d="1"/>
      </p:scale>
      <p:origin x="0" y="-5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Phase Defect Detected</a:t>
                </a:r>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first comprehensive development methodologies that embodied this manifesto is “</a:t>
            </a:r>
            <a:r>
              <a:rPr lang="en-US" dirty="0" err="1"/>
              <a:t>eXtreme</a:t>
            </a:r>
            <a:r>
              <a:rPr lang="en-US" dirty="0"/>
              <a:t> programming”, created by Kent Beck, one of the signatories of the manifesto. </a:t>
            </a:r>
          </a:p>
          <a:p>
            <a:endParaRPr lang="en-US" dirty="0"/>
          </a:p>
          <a:p>
            <a:r>
              <a:rPr lang="en-US" dirty="0"/>
              <a:t>(Let students read quote)</a:t>
            </a:r>
          </a:p>
          <a:p>
            <a:endParaRPr lang="en-US" dirty="0"/>
          </a:p>
          <a:p>
            <a:r>
              <a:rPr lang="en-US" dirty="0"/>
              <a:t>XP is a methodology that aims to take all of the agile principles, and turn them “to the extreme”</a:t>
            </a:r>
          </a:p>
          <a:p>
            <a:endParaRPr lang="en-US" dirty="0"/>
          </a:p>
          <a:p>
            <a:r>
              <a:rPr lang="en-US" dirty="0"/>
              <a:t>You might know Kent Beck for being one of the original authors of Junit. He also pioneered test driven development</a:t>
            </a:r>
          </a:p>
          <a:p>
            <a:endParaRPr lang="en-US" dirty="0"/>
          </a:p>
          <a:p>
            <a:r>
              <a:rPr lang="en-US" dirty="0"/>
              <a:t>He currently works at Facebook.</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8609551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9/12/2023</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9/12/2023</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9/12/2023</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9/12/2023</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9/12/2023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9/12/2023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9/12/2023</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9/12/2023</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9/12/2023</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9/12/2023</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9/12/2023</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9/12/2023</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9/12/2023</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6.1: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a:solidFill>
                  <a:srgbClr val="5C5962"/>
                </a:solidFill>
              </a:rPr>
              <a:t>© 2023 </a:t>
            </a:r>
            <a:r>
              <a:rPr lang="en-US" dirty="0">
                <a:solidFill>
                  <a:srgbClr val="5C5962"/>
                </a:solidFill>
              </a:rPr>
              <a:t>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a:t>
            </a:r>
            <a:r>
              <a:rPr lang="en-US"/>
              <a:t>Module 6.2</a:t>
            </a:r>
            <a:endParaRPr lang="en-US" dirty="0"/>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0A7D-BFAD-2F4E-B4CB-D664E6D125A1}"/>
              </a:ext>
            </a:extLst>
          </p:cNvPr>
          <p:cNvSpPr>
            <a:spLocks noGrp="1"/>
          </p:cNvSpPr>
          <p:nvPr>
            <p:ph type="title"/>
          </p:nvPr>
        </p:nvSpPr>
        <p:spPr/>
        <p:txBody>
          <a:bodyPr/>
          <a:lstStyle/>
          <a:p>
            <a:r>
              <a:rPr lang="en-US" dirty="0"/>
              <a:t>Example Agile Process: XP</a:t>
            </a:r>
          </a:p>
        </p:txBody>
      </p:sp>
      <p:sp>
        <p:nvSpPr>
          <p:cNvPr id="5" name="Slide Number Placeholder 4">
            <a:extLst>
              <a:ext uri="{FF2B5EF4-FFF2-40B4-BE49-F238E27FC236}">
                <a16:creationId xmlns:a16="http://schemas.microsoft.com/office/drawing/2014/main" id="{124D77CF-D8D9-6F4A-A297-B3AAB3F767E3}"/>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6" name="TextBox 5">
            <a:extLst>
              <a:ext uri="{FF2B5EF4-FFF2-40B4-BE49-F238E27FC236}">
                <a16:creationId xmlns:a16="http://schemas.microsoft.com/office/drawing/2014/main" id="{40214657-C484-6A42-81F9-9452ABFAC766}"/>
              </a:ext>
            </a:extLst>
          </p:cNvPr>
          <p:cNvSpPr txBox="1"/>
          <p:nvPr/>
        </p:nvSpPr>
        <p:spPr>
          <a:xfrm>
            <a:off x="1612900" y="2160538"/>
            <a:ext cx="6096000" cy="230832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a:t>
            </a:r>
            <a:endParaRPr lang="en-US" dirty="0"/>
          </a:p>
        </p:txBody>
      </p:sp>
      <p:sp>
        <p:nvSpPr>
          <p:cNvPr id="8" name="TextBox 7">
            <a:extLst>
              <a:ext uri="{FF2B5EF4-FFF2-40B4-BE49-F238E27FC236}">
                <a16:creationId xmlns:a16="http://schemas.microsoft.com/office/drawing/2014/main" id="{F8402789-D7E6-D541-B5EC-947F2326176A}"/>
              </a:ext>
            </a:extLst>
          </p:cNvPr>
          <p:cNvSpPr txBox="1"/>
          <p:nvPr/>
        </p:nvSpPr>
        <p:spPr>
          <a:xfrm>
            <a:off x="5245100" y="4468862"/>
            <a:ext cx="2717800"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 Kent Beck, in “</a:t>
            </a:r>
            <a:r>
              <a:rPr lang="en-US" sz="1800" b="0" i="0" u="none" strike="noStrike" kern="1200" dirty="0" err="1">
                <a:solidFill>
                  <a:schemeClr val="tx1"/>
                </a:solidFill>
                <a:effectLst/>
                <a:latin typeface="+mn-lt"/>
                <a:ea typeface="+mn-ea"/>
                <a:cs typeface="+mn-cs"/>
              </a:rPr>
              <a:t>eXtreme</a:t>
            </a:r>
            <a:r>
              <a:rPr lang="en-US" sz="1800" b="0" i="0" u="none" strike="noStrike" kern="1200" dirty="0">
                <a:solidFill>
                  <a:schemeClr val="tx1"/>
                </a:solidFill>
                <a:effectLst/>
                <a:latin typeface="+mn-lt"/>
                <a:ea typeface="+mn-ea"/>
                <a:cs typeface="+mn-cs"/>
              </a:rPr>
              <a:t> Programming </a:t>
            </a:r>
            <a:r>
              <a:rPr lang="en-US" sz="1800" b="0" i="0" u="none" strike="noStrike" kern="1200" dirty="0" err="1">
                <a:solidFill>
                  <a:schemeClr val="tx1"/>
                </a:solidFill>
                <a:effectLst/>
                <a:latin typeface="+mn-lt"/>
                <a:ea typeface="+mn-ea"/>
                <a:cs typeface="+mn-cs"/>
              </a:rPr>
              <a:t>eXplained</a:t>
            </a:r>
            <a:r>
              <a:rPr lang="en-US" sz="1800" b="0" i="0" u="none" strike="noStrike" kern="1200" dirty="0">
                <a:solidFill>
                  <a:schemeClr val="tx1"/>
                </a:solidFill>
                <a:effectLst/>
                <a:latin typeface="+mn-lt"/>
                <a:ea typeface="+mn-ea"/>
                <a:cs typeface="+mn-cs"/>
              </a:rPr>
              <a:t>”</a:t>
            </a:r>
            <a:endParaRPr lang="en-US" dirty="0"/>
          </a:p>
        </p:txBody>
      </p:sp>
      <p:pic>
        <p:nvPicPr>
          <p:cNvPr id="1026" name="Picture 2">
            <a:extLst>
              <a:ext uri="{FF2B5EF4-FFF2-40B4-BE49-F238E27FC236}">
                <a16:creationId xmlns:a16="http://schemas.microsoft.com/office/drawing/2014/main" id="{75BE52E5-541B-B143-8836-622CE8B7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9300" y="1726814"/>
            <a:ext cx="3252787" cy="4918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9035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21</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lstStyle/>
          <a:p>
            <a:r>
              <a:rPr lang="en-US"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22</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23</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725490737"/>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12804</TotalTime>
  <Words>3348</Words>
  <Application>Microsoft Office PowerPoint</Application>
  <PresentationFormat>Widescreen</PresentationFormat>
  <Paragraphs>360</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Calibri</vt:lpstr>
      <vt:lpstr>Verdana</vt:lpstr>
      <vt:lpstr>Times New Roman</vt:lpstr>
      <vt:lpstr>Arial</vt:lpstr>
      <vt:lpstr>Office Theme</vt:lpstr>
      <vt:lpstr>CS 4530: Fundamentals of Software Engineering Module 6.1: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Manifesto</vt:lpstr>
      <vt:lpstr>Agile Practice: Everyone is Responsible for Quality</vt:lpstr>
      <vt:lpstr>Agile Values Embrace Change</vt:lpstr>
      <vt:lpstr>Agile Processes are Iterative</vt:lpstr>
      <vt:lpstr>Agile Processes Reduce Risk by Time Boxing</vt:lpstr>
      <vt:lpstr>Example Agile Process: XP</vt:lpstr>
      <vt:lpstr>Agile Practice: Test Driven Development (TDD)</vt:lpstr>
      <vt:lpstr>The TDD Cycle (from Module 02)</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204</cp:revision>
  <dcterms:created xsi:type="dcterms:W3CDTF">2021-01-07T15:19:22Z</dcterms:created>
  <dcterms:modified xsi:type="dcterms:W3CDTF">2023-09-13T00:41:14Z</dcterms:modified>
</cp:coreProperties>
</file>

<file path=docProps/thumbnail.jpeg>
</file>